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7011988" cy="92979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ＭＳ Ｐゴシック" charset="0"/>
        <a:cs typeface="+mn-cs"/>
      </a:defRPr>
    </a:lvl5pPr>
    <a:lvl6pPr marL="2286000" algn="l" defTabSz="457200" rtl="0" eaLnBrk="1" latinLnBrk="0" hangingPunct="1">
      <a:defRPr sz="4400" kern="1200">
        <a:solidFill>
          <a:schemeClr val="tx2"/>
        </a:solidFill>
        <a:latin typeface="Tahoma" charset="0"/>
        <a:ea typeface="ＭＳ Ｐゴシック" charset="0"/>
        <a:cs typeface="+mn-cs"/>
      </a:defRPr>
    </a:lvl6pPr>
    <a:lvl7pPr marL="2743200" algn="l" defTabSz="457200" rtl="0" eaLnBrk="1" latinLnBrk="0" hangingPunct="1">
      <a:defRPr sz="4400" kern="1200">
        <a:solidFill>
          <a:schemeClr val="tx2"/>
        </a:solidFill>
        <a:latin typeface="Tahoma" charset="0"/>
        <a:ea typeface="ＭＳ Ｐゴシック" charset="0"/>
        <a:cs typeface="+mn-cs"/>
      </a:defRPr>
    </a:lvl7pPr>
    <a:lvl8pPr marL="3200400" algn="l" defTabSz="457200" rtl="0" eaLnBrk="1" latinLnBrk="0" hangingPunct="1">
      <a:defRPr sz="4400" kern="1200">
        <a:solidFill>
          <a:schemeClr val="tx2"/>
        </a:solidFill>
        <a:latin typeface="Tahoma" charset="0"/>
        <a:ea typeface="ＭＳ Ｐゴシック" charset="0"/>
        <a:cs typeface="+mn-cs"/>
      </a:defRPr>
    </a:lvl8pPr>
    <a:lvl9pPr marL="3657600" algn="l" defTabSz="457200" rtl="0" eaLnBrk="1" latinLnBrk="0" hangingPunct="1">
      <a:defRPr sz="4400" kern="1200">
        <a:solidFill>
          <a:schemeClr val="tx2"/>
        </a:solidFill>
        <a:latin typeface="Tahoma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487" autoAdjust="0"/>
    <p:restoredTop sz="93750" autoAdjust="0"/>
  </p:normalViewPr>
  <p:slideViewPr>
    <p:cSldViewPr>
      <p:cViewPr>
        <p:scale>
          <a:sx n="66" d="100"/>
          <a:sy n="66" d="100"/>
        </p:scale>
        <p:origin x="32" y="9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196" tIns="46598" rIns="93196" bIns="46598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196" tIns="46598" rIns="93196" bIns="46598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/>
          </a:p>
        </p:txBody>
      </p:sp>
      <p:sp>
        <p:nvSpPr>
          <p:cNvPr id="163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196" tIns="46598" rIns="93196" bIns="46598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163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285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196" tIns="46598" rIns="93196" bIns="46598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AF847EA6-2009-A34A-957F-1692ABE5C7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09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925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5FF59-FC66-9049-ABD9-684C28F8349B}" type="datetimeFigureOut">
              <a:rPr lang="en-US" smtClean="0"/>
              <a:t>8/24/16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6238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5163"/>
            <a:ext cx="5608638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925" y="8831263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F3F5B-265E-5C40-BDCF-F03111104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7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1054 A.D. - The East–West Schism, also called the Great Schism and the Schism of 1054. Greek-East in Constantinople </a:t>
            </a:r>
            <a:r>
              <a:rPr lang="en-US" baseline="0" dirty="0" smtClean="0"/>
              <a:t>&amp; Latin-West Rome</a:t>
            </a:r>
          </a:p>
          <a:p>
            <a:r>
              <a:rPr lang="en-US" baseline="0" dirty="0" smtClean="0"/>
              <a:t>1305 – The Western church divided for around 70 years where two popes served – one in Avignon, France, and the other in Rome, Italy.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F3F5B-265E-5C40-BDCF-F031111040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1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08EEF-129A-E644-9D2A-BCE272BB8F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D0C99-6B02-2448-B291-DC760ACED9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20038-7553-3D45-97A0-6C4ECE4223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3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45D1E-8A41-4B44-A10F-09B0384F0D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2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2C8C4-702B-304D-80F3-90297BC41A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00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9EB9C-41B9-9949-908D-6027310D86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07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A1D4D-256B-3B47-BFC2-DE5E03FB25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6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B5492-7429-334C-8E0B-0F24E6B855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5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A00A6-6F78-0640-9913-C2F4D6DFD8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3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3FFFF-3012-3740-BE0D-666956403E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5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B0D29-254C-E14A-9DF9-6D8D40A30D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1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59C58"/>
            </a:gs>
            <a:gs pos="74000">
              <a:srgbClr val="EEC189"/>
            </a:gs>
            <a:gs pos="83000">
              <a:srgbClr val="EEC189"/>
            </a:gs>
            <a:gs pos="100000">
              <a:srgbClr val="FBE3B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67D683EA-C102-7349-86DE-5E835ECFA5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9396" y="1136515"/>
            <a:ext cx="8509000" cy="51943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>
                <a:latin typeface="Tahoma" charset="0"/>
              </a:rPr>
              <a:t>Why Restoration?</a:t>
            </a:r>
            <a:endParaRPr lang="en-US" dirty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758" y="431665"/>
            <a:ext cx="2438400" cy="3302000"/>
          </a:xfrm>
          <a:prstGeom prst="rect">
            <a:avLst/>
          </a:prstGeom>
          <a:effectLst>
            <a:softEdge rad="4572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366" y="457200"/>
            <a:ext cx="2532888" cy="3026664"/>
          </a:xfrm>
          <a:prstGeom prst="rect">
            <a:avLst/>
          </a:prstGeom>
          <a:effectLst>
            <a:softEdge rad="4191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880" t="13334" r="2778" b="17777"/>
          <a:stretch/>
        </p:blipFill>
        <p:spPr>
          <a:xfrm>
            <a:off x="-139160" y="3699284"/>
            <a:ext cx="2877766" cy="3213299"/>
          </a:xfrm>
          <a:prstGeom prst="rect">
            <a:avLst/>
          </a:prstGeom>
          <a:effectLst>
            <a:softEdge rad="4572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192" y="3556011"/>
            <a:ext cx="2514600" cy="3336036"/>
          </a:xfrm>
          <a:prstGeom prst="rect">
            <a:avLst/>
          </a:prstGeom>
          <a:effectLst>
            <a:softEdge rad="6731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7924800" cy="19050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Causes Of Restoration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514600"/>
            <a:ext cx="8458200" cy="4114800"/>
          </a:xfrm>
        </p:spPr>
        <p:txBody>
          <a:bodyPr/>
          <a:lstStyle/>
          <a:p>
            <a:pPr marL="395288" indent="-395288" algn="l">
              <a:buFont typeface="Wingdings" charset="0"/>
              <a:buChar char="Ø"/>
            </a:pP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M.M. 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Davis (1850-1926)  </a:t>
            </a: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4000" i="1" dirty="0">
                <a:latin typeface="Times New Roman" charset="0"/>
                <a:ea typeface="Times New Roman" charset="0"/>
                <a:cs typeface="Times New Roman" charset="0"/>
              </a:rPr>
              <a:t>How The Disciples Began And Grew</a:t>
            </a: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 related seven significant things at work in 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the world that </a:t>
            </a: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brought about the </a:t>
            </a:r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need for a Restoration </a:t>
            </a:r>
            <a:r>
              <a:rPr lang="en-US" sz="4000" dirty="0">
                <a:latin typeface="Times New Roman" charset="0"/>
                <a:ea typeface="Times New Roman" charset="0"/>
                <a:cs typeface="Times New Roman" charset="0"/>
              </a:rPr>
              <a:t>Movement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83940" y="6512934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See More At http</a:t>
            </a:r>
            <a:r>
              <a:rPr lang="en-US" sz="1400" b="1" dirty="0"/>
              <a:t>://</a:t>
            </a:r>
            <a:r>
              <a:rPr lang="en-US" sz="1400" b="1" dirty="0" err="1" smtClean="0"/>
              <a:t>www.TheRestorationMovement.com</a:t>
            </a:r>
            <a:r>
              <a:rPr lang="en-US" sz="1400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368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23400" y="-25940"/>
            <a:ext cx="8868200" cy="6883940"/>
          </a:xfrm>
          <a:prstGeom prst="rect">
            <a:avLst/>
          </a:prstGeom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dirty="0"/>
              <a:t>The Renaissance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571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Movement of transition in Europe from medieval to modern world, especially classical arts and letters.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Reached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its zenith by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st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16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Century through men like Michelangelo, Leonardo da Vinci and Raphael.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Soon spread to Germany and England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students of science, philosophy and religion started looking for the sources of things.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Two Fundamental Principles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Right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of Private Judgment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Bible when studied would produce unity among Christians as it did in the 1</a:t>
            </a:r>
            <a:r>
              <a:rPr lang="en-US" baseline="30000" dirty="0">
                <a:latin typeface="Calibri" charset="0"/>
                <a:ea typeface="Calibri" charset="0"/>
                <a:cs typeface="Calibri" charset="0"/>
              </a:rPr>
              <a:t>st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Century</a:t>
            </a:r>
          </a:p>
        </p:txBody>
      </p:sp>
      <p:sp>
        <p:nvSpPr>
          <p:cNvPr id="3" name="TextBox 2"/>
          <p:cNvSpPr txBox="1"/>
          <p:nvPr/>
        </p:nvSpPr>
        <p:spPr>
          <a:xfrm rot="5400000">
            <a:off x="8183269" y="706391"/>
            <a:ext cx="17668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3483940" y="6512934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See More At http</a:t>
            </a:r>
            <a:r>
              <a:rPr lang="en-US" sz="1400" b="1" dirty="0"/>
              <a:t>://</a:t>
            </a:r>
            <a:r>
              <a:rPr lang="en-US" sz="1400" b="1" dirty="0" err="1" smtClean="0"/>
              <a:t>www.TheRestorationMovement.com</a:t>
            </a:r>
            <a:r>
              <a:rPr lang="en-US" sz="1400" b="1" dirty="0"/>
              <a:t>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1244600" y="0"/>
            <a:ext cx="6631781" cy="6858000"/>
          </a:xfrm>
          <a:prstGeom prst="rect">
            <a:avLst/>
          </a:prstGeom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0"/>
            <a:ext cx="9144000" cy="7620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The Divided Church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" y="762000"/>
            <a:ext cx="8953500" cy="6096000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1054 A.D. - The East–West Schism, also called the Great Schism and the Schism of 1054. Greek-East in Constantinople &amp; Latin-West Rome</a:t>
            </a:r>
          </a:p>
          <a:p>
            <a:pPr lvl="0">
              <a:lnSpc>
                <a:spcPct val="70000"/>
              </a:lnSpc>
            </a:pP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1305 – The Western church divided for around 70 years where two popes served – one in Avignon, France, and the other in Rome, Italy. </a:t>
            </a:r>
          </a:p>
          <a:p>
            <a:pPr>
              <a:lnSpc>
                <a:spcPct val="70000"/>
              </a:lnSpc>
            </a:pP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light of Jesus</a:t>
            </a:r>
            <a:r>
              <a:rPr lang="ja-JP" altLang="en-US" sz="3600" dirty="0" smtClean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teaching 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in John 17:11-23, unity was not only possible, but commanded.</a:t>
            </a:r>
          </a:p>
          <a:p>
            <a:pPr>
              <a:lnSpc>
                <a:spcPct val="70000"/>
              </a:lnSpc>
            </a:pP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Churches 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in their day were far from 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willing or were of the disposition to promote 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unity</a:t>
            </a:r>
          </a:p>
          <a:p>
            <a:pPr>
              <a:lnSpc>
                <a:spcPct val="70000"/>
              </a:lnSpc>
            </a:pP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Such divisions as existed weakened the forces of God 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83940" y="6512934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See More At http</a:t>
            </a:r>
            <a:r>
              <a:rPr lang="en-US" sz="1400" b="1" dirty="0"/>
              <a:t>://</a:t>
            </a:r>
            <a:r>
              <a:rPr lang="en-US" sz="1400" b="1" dirty="0" err="1" smtClean="0"/>
              <a:t>www.TheRestorationMovement.com</a:t>
            </a:r>
            <a:r>
              <a:rPr lang="en-US" sz="1400" b="1" dirty="0"/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61119" y="6666822"/>
            <a:ext cx="17668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001000" cy="7620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A Warring Church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610600" cy="5562600"/>
          </a:xfrm>
        </p:spPr>
        <p:txBody>
          <a:bodyPr/>
          <a:lstStyle/>
          <a:p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Churches were devouring one 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36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another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Protestant Churches were physical enemies of the Rome Church</a:t>
            </a:r>
          </a:p>
          <a:p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Public displays of rhetorical hatred was spouted forth</a:t>
            </a:r>
          </a:p>
          <a:p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Physical engagements and wars often resulted</a:t>
            </a:r>
          </a:p>
          <a:p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A house divided can not stand! 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Matt. 12:25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3940" y="6512934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See More At http</a:t>
            </a:r>
            <a:r>
              <a:rPr lang="en-US" sz="1400" b="1" dirty="0"/>
              <a:t>://</a:t>
            </a:r>
            <a:r>
              <a:rPr lang="en-US" sz="1400" b="1" dirty="0" err="1" smtClean="0"/>
              <a:t>www.TheRestorationMovement.com</a:t>
            </a:r>
            <a:r>
              <a:rPr lang="en-US" sz="1400" b="1" dirty="0"/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740" y="152400"/>
            <a:ext cx="2358330" cy="1831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7585" y="1904092"/>
            <a:ext cx="17668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740" y="-8106"/>
            <a:ext cx="2286000" cy="3556000"/>
          </a:xfrm>
          <a:prstGeom prst="rect">
            <a:avLst/>
          </a:prstGeom>
          <a:effectLst>
            <a:softEdge rad="495300"/>
          </a:effec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Beclouded Theology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610600" cy="575391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The blind were leading the blind, 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36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both falling into the ditch! 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36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3600" dirty="0" smtClean="0">
                <a:latin typeface="Calibri" charset="0"/>
                <a:ea typeface="Calibri" charset="0"/>
                <a:cs typeface="Calibri" charset="0"/>
              </a:rPr>
              <a:t>—</a:t>
            </a: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Matt. 15:14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The Bible was not understood as a systematic revelation, but a jumble of jewels thrown together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Teachings from Moses and Jesus were seen as equally applicable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latin typeface="Calibri" charset="0"/>
                <a:ea typeface="Calibri" charset="0"/>
                <a:cs typeface="Calibri" charset="0"/>
              </a:rPr>
              <a:t>Man was a machine and conversion was seen as a miracle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83940" y="6512934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See More At http</a:t>
            </a:r>
            <a:r>
              <a:rPr lang="en-US" sz="1400" b="1" dirty="0"/>
              <a:t>://</a:t>
            </a:r>
            <a:r>
              <a:rPr lang="en-US" sz="1400" b="1" dirty="0" err="1" smtClean="0"/>
              <a:t>www.TheRestorationMovement.com</a:t>
            </a:r>
            <a:r>
              <a:rPr lang="en-US" sz="1400" b="1" dirty="0"/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8183269" y="706391"/>
            <a:ext cx="17668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828800"/>
            <a:ext cx="2349285" cy="259080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7724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An Arrogant Clergy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001000" cy="48006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Most men of the clergy were ignorant, and ignorance breeds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arrogance.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 Bible had been removed from </a:t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access to the common man, </a:t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enlarging the chasm between.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Israel could not be restored to God without removing idolatry in the O.T., 1</a:t>
            </a:r>
            <a:r>
              <a:rPr lang="en-US" baseline="30000" dirty="0">
                <a:latin typeface="Calibri" charset="0"/>
                <a:ea typeface="Calibri" charset="0"/>
                <a:cs typeface="Calibri" charset="0"/>
              </a:rPr>
              <a:t>st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Century Christianity could not be restored without removing the modern clergy.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83940" y="6512934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See More At http</a:t>
            </a:r>
            <a:r>
              <a:rPr lang="en-US" sz="1400" b="1" dirty="0"/>
              <a:t>://</a:t>
            </a:r>
            <a:r>
              <a:rPr lang="en-US" sz="1400" b="1" dirty="0" err="1" smtClean="0"/>
              <a:t>www.TheRestorationMovement.com</a:t>
            </a:r>
            <a:r>
              <a:rPr lang="en-US" sz="1400" b="1" dirty="0"/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8068969" y="2963569"/>
            <a:ext cx="17668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7724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Human Creeds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6968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Human codes of conduct and </a:t>
            </a:r>
            <a:r>
              <a:rPr lang="ja-JP" altLang="en-US" sz="2800" dirty="0"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practical</a:t>
            </a:r>
            <a:r>
              <a:rPr lang="ja-JP" altLang="en-US" sz="2800" dirty="0" smtClean="0">
                <a:latin typeface="Calibri" charset="0"/>
                <a:ea typeface="Calibri" charset="0"/>
                <a:cs typeface="Calibri" charset="0"/>
              </a:rPr>
              <a:t>”</a:t>
            </a:r>
            <a:r>
              <a:rPr lang="en-US" altLang="ja-JP" sz="28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altLang="ja-JP" sz="28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application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of the Biblical principles,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8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the authority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of which exceeded that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8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the Bible</a:t>
            </a:r>
          </a:p>
          <a:p>
            <a:pPr>
              <a:lnSpc>
                <a:spcPct val="90000"/>
              </a:lnSpc>
            </a:pP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Creedalism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ruled with the rod of iron: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28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To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be a member of a church, one had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to</a:t>
            </a:r>
            <a:br>
              <a:rPr lang="en-US" sz="28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swear loyalty to the creed of that church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Each minister was trained in it,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preached from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it, and was sent to maintain its control over the masses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The Bible was a neglected treasure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Creeds destroyed any hopes of unity, and had to be destroyed to restore that unity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83940" y="6512934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See More At http</a:t>
            </a:r>
            <a:r>
              <a:rPr lang="en-US" sz="1400" b="1" dirty="0"/>
              <a:t>://</a:t>
            </a:r>
            <a:r>
              <a:rPr lang="en-US" sz="1400" b="1" dirty="0" err="1" smtClean="0"/>
              <a:t>www.TheRestorationMovement.com</a:t>
            </a:r>
            <a:r>
              <a:rPr lang="en-US" sz="1400" b="1" dirty="0"/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 rot="5400000">
            <a:off x="8221369" y="1682399"/>
            <a:ext cx="17668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534" y="228600"/>
            <a:ext cx="2642186" cy="3581400"/>
          </a:xfrm>
          <a:prstGeom prst="rect">
            <a:avLst/>
          </a:prstGeom>
          <a:effectLst>
            <a:softEdge rad="2032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73000"/>
          </a:blip>
          <a:stretch>
            <a:fillRect/>
          </a:stretch>
        </p:blipFill>
        <p:spPr>
          <a:xfrm>
            <a:off x="1191730" y="-24319"/>
            <a:ext cx="6544850" cy="6882319"/>
          </a:xfrm>
          <a:prstGeom prst="rect">
            <a:avLst/>
          </a:prstGeom>
          <a:effectLst>
            <a:softEdge rad="0"/>
          </a:effec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772400" cy="8382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Infidelity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0512"/>
            <a:ext cx="9144000" cy="590631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100" dirty="0" smtClean="0">
                <a:latin typeface="Calibri" charset="0"/>
                <a:ea typeface="Calibri" charset="0"/>
                <a:cs typeface="Calibri" charset="0"/>
              </a:rPr>
              <a:t>At the </a:t>
            </a:r>
            <a:r>
              <a:rPr lang="en-US" sz="3100" dirty="0">
                <a:latin typeface="Calibri" charset="0"/>
                <a:ea typeface="Calibri" charset="0"/>
                <a:cs typeface="Calibri" charset="0"/>
              </a:rPr>
              <a:t>beginning of the 19</a:t>
            </a:r>
            <a:r>
              <a:rPr lang="en-US" sz="3100" baseline="30000" dirty="0"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sz="3100" dirty="0">
                <a:latin typeface="Calibri" charset="0"/>
                <a:ea typeface="Calibri" charset="0"/>
                <a:cs typeface="Calibri" charset="0"/>
              </a:rPr>
              <a:t> century </a:t>
            </a:r>
            <a:r>
              <a:rPr lang="en-US" sz="3100" dirty="0" smtClean="0">
                <a:latin typeface="Calibri" charset="0"/>
                <a:ea typeface="Calibri" charset="0"/>
                <a:cs typeface="Calibri" charset="0"/>
              </a:rPr>
              <a:t>was </a:t>
            </a:r>
            <a:r>
              <a:rPr lang="en-US" sz="3100" dirty="0">
                <a:latin typeface="Calibri" charset="0"/>
                <a:ea typeface="Calibri" charset="0"/>
                <a:cs typeface="Calibri" charset="0"/>
              </a:rPr>
              <a:t>a period of blatant unbelief, not </a:t>
            </a:r>
            <a:r>
              <a:rPr lang="en-US" sz="3100" dirty="0" smtClean="0">
                <a:latin typeface="Calibri" charset="0"/>
                <a:ea typeface="Calibri" charset="0"/>
                <a:cs typeface="Calibri" charset="0"/>
              </a:rPr>
              <a:t>far </a:t>
            </a:r>
            <a:r>
              <a:rPr lang="en-US" sz="3100" dirty="0">
                <a:latin typeface="Calibri" charset="0"/>
                <a:ea typeface="Calibri" charset="0"/>
                <a:cs typeface="Calibri" charset="0"/>
              </a:rPr>
              <a:t>from atheism</a:t>
            </a:r>
          </a:p>
          <a:p>
            <a:pPr>
              <a:lnSpc>
                <a:spcPct val="90000"/>
              </a:lnSpc>
            </a:pPr>
            <a:r>
              <a:rPr lang="en-US" sz="3100" dirty="0">
                <a:latin typeface="Calibri" charset="0"/>
                <a:ea typeface="Calibri" charset="0"/>
                <a:cs typeface="Calibri" charset="0"/>
              </a:rPr>
              <a:t>Skepticism had taken firm grip in </a:t>
            </a:r>
            <a:r>
              <a:rPr lang="en-US" sz="3100" dirty="0" smtClean="0">
                <a:latin typeface="Calibri" charset="0"/>
                <a:ea typeface="Calibri" charset="0"/>
                <a:cs typeface="Calibri" charset="0"/>
              </a:rPr>
              <a:t>Europe </a:t>
            </a:r>
            <a:r>
              <a:rPr lang="en-US" sz="3100" dirty="0">
                <a:latin typeface="Calibri" charset="0"/>
                <a:ea typeface="Calibri" charset="0"/>
                <a:cs typeface="Calibri" charset="0"/>
              </a:rPr>
              <a:t>and America</a:t>
            </a:r>
          </a:p>
          <a:p>
            <a:pPr>
              <a:lnSpc>
                <a:spcPct val="90000"/>
              </a:lnSpc>
            </a:pPr>
            <a:r>
              <a:rPr lang="en-US" sz="3100" dirty="0" smtClean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3100" dirty="0">
                <a:latin typeface="Calibri" charset="0"/>
                <a:ea typeface="Calibri" charset="0"/>
                <a:cs typeface="Calibri" charset="0"/>
              </a:rPr>
              <a:t>world was dark and getting </a:t>
            </a:r>
            <a:r>
              <a:rPr lang="en-US" sz="3100" dirty="0" smtClean="0">
                <a:latin typeface="Calibri" charset="0"/>
                <a:ea typeface="Calibri" charset="0"/>
                <a:cs typeface="Calibri" charset="0"/>
              </a:rPr>
              <a:t>darker</a:t>
            </a:r>
          </a:p>
          <a:p>
            <a:pPr lvl="1">
              <a:lnSpc>
                <a:spcPct val="90000"/>
              </a:lnSpc>
            </a:pPr>
            <a:r>
              <a:rPr lang="en-US" sz="3100" dirty="0" smtClean="0">
                <a:latin typeface="Calibri" charset="0"/>
                <a:ea typeface="Calibri" charset="0"/>
                <a:cs typeface="Calibri" charset="0"/>
              </a:rPr>
              <a:t>The Legislature of Connecticut in 1741 declared against the work of religious evangelists</a:t>
            </a:r>
          </a:p>
          <a:p>
            <a:pPr lvl="1">
              <a:lnSpc>
                <a:spcPct val="90000"/>
              </a:lnSpc>
            </a:pPr>
            <a:r>
              <a:rPr lang="en-US" sz="3100" dirty="0" smtClean="0">
                <a:latin typeface="Calibri" charset="0"/>
                <a:ea typeface="Calibri" charset="0"/>
                <a:cs typeface="Calibri" charset="0"/>
              </a:rPr>
              <a:t>Thomas Paine was an idol, and his flimsy arguments against the Christ were almost universally accepted</a:t>
            </a:r>
          </a:p>
          <a:p>
            <a:pPr lvl="1">
              <a:lnSpc>
                <a:spcPct val="90000"/>
              </a:lnSpc>
            </a:pPr>
            <a:r>
              <a:rPr lang="en-US" sz="3100" dirty="0" smtClean="0">
                <a:latin typeface="Calibri" charset="0"/>
                <a:ea typeface="Calibri" charset="0"/>
                <a:cs typeface="Calibri" charset="0"/>
              </a:rPr>
              <a:t>Yale University had two Paine societies, with only a handful of Christians on campus, same was true with William &amp; Mary &amp; Transylvania in the west.</a:t>
            </a:r>
            <a:endParaRPr lang="en-US" sz="31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3940" y="6512934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See More At http</a:t>
            </a:r>
            <a:r>
              <a:rPr lang="en-US" sz="1400" b="1" dirty="0"/>
              <a:t>://</a:t>
            </a:r>
            <a:r>
              <a:rPr lang="en-US" sz="1400" b="1" dirty="0" err="1" smtClean="0"/>
              <a:t>www.TheRestorationMovement.com</a:t>
            </a:r>
            <a:r>
              <a:rPr lang="en-US" sz="1400" b="1" dirty="0"/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8221369" y="920399"/>
            <a:ext cx="17668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Graphic Source: </a:t>
            </a:r>
            <a:r>
              <a:rPr lang="en-US" sz="900" dirty="0" err="1" smtClean="0"/>
              <a:t>Wikipedia.com</a:t>
            </a:r>
            <a:endParaRPr lang="en-US" sz="9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503</Words>
  <Application>Microsoft Macintosh PowerPoint</Application>
  <PresentationFormat>On-screen Show (4:3)</PresentationFormat>
  <Paragraphs>63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ＭＳ Ｐゴシック</vt:lpstr>
      <vt:lpstr>Tahoma</vt:lpstr>
      <vt:lpstr>Times New Roman</vt:lpstr>
      <vt:lpstr>Wingdings</vt:lpstr>
      <vt:lpstr>Default Design</vt:lpstr>
      <vt:lpstr>Why Restoration?</vt:lpstr>
      <vt:lpstr>Causes Of Restoration</vt:lpstr>
      <vt:lpstr>The Renaissance</vt:lpstr>
      <vt:lpstr>The Divided Church</vt:lpstr>
      <vt:lpstr>A Warring Church</vt:lpstr>
      <vt:lpstr>Beclouded Theology</vt:lpstr>
      <vt:lpstr>An Arrogant Clergy</vt:lpstr>
      <vt:lpstr>Human Creeds</vt:lpstr>
      <vt:lpstr>Infidelity</vt:lpstr>
    </vt:vector>
  </TitlesOfParts>
  <Company> 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Movements Independent Of Campbell &amp; Stone</dc:title>
  <dc:creator>Scott Harp</dc:creator>
  <cp:lastModifiedBy>Scott Harp</cp:lastModifiedBy>
  <cp:revision>53</cp:revision>
  <dcterms:created xsi:type="dcterms:W3CDTF">2003-07-01T19:40:45Z</dcterms:created>
  <dcterms:modified xsi:type="dcterms:W3CDTF">2016-08-24T11:53:39Z</dcterms:modified>
</cp:coreProperties>
</file>